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60" r:id="rId2"/>
  </p:sldMasterIdLst>
  <p:notesMasterIdLst>
    <p:notesMasterId r:id="rId14"/>
  </p:notesMasterIdLst>
  <p:sldIdLst>
    <p:sldId id="531" r:id="rId3"/>
    <p:sldId id="532" r:id="rId4"/>
    <p:sldId id="533" r:id="rId5"/>
    <p:sldId id="535" r:id="rId6"/>
    <p:sldId id="536" r:id="rId7"/>
    <p:sldId id="537" r:id="rId8"/>
    <p:sldId id="538" r:id="rId9"/>
    <p:sldId id="539" r:id="rId10"/>
    <p:sldId id="540" r:id="rId11"/>
    <p:sldId id="541" r:id="rId12"/>
    <p:sldId id="534" r:id="rId13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나눔스퀘어 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나눔스퀘어 ExtraBold" panose="020B0600000101010101" pitchFamily="50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595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orient="horz" pos="7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7678"/>
    <a:srgbClr val="F39FAF"/>
    <a:srgbClr val="F9CFD7"/>
    <a:srgbClr val="F18398"/>
    <a:srgbClr val="D6F1F2"/>
    <a:srgbClr val="95D9DB"/>
    <a:srgbClr val="B7E6E7"/>
    <a:srgbClr val="70CBCE"/>
    <a:srgbClr val="FFDF88"/>
    <a:srgbClr val="557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5460" autoAdjust="0"/>
  </p:normalViewPr>
  <p:slideViewPr>
    <p:cSldViewPr snapToGrid="0">
      <p:cViewPr varScale="1">
        <p:scale>
          <a:sx n="116" d="100"/>
          <a:sy n="116" d="100"/>
        </p:scale>
        <p:origin x="1500" y="108"/>
      </p:cViewPr>
      <p:guideLst>
        <p:guide orient="horz" pos="4178"/>
        <p:guide orient="horz" pos="595"/>
        <p:guide pos="226"/>
        <p:guide orient="horz" pos="79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AD0E9-8D58-4F40-AB04-74655FAE6EA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96268-C279-4A8C-AF2A-891C1B0035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004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198D45-34E9-4259-B44E-727DC39C6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440707-2670-4AD2-B0E7-97B24EF3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276171-54E8-49B1-BF92-0BA780D4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E700213-2300-4CF1-AED8-C1E89962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C2172C-6720-4D52-AB84-316124EE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8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2B7EB1-AEF5-4DB6-80ED-EA2F159B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BC2927A-C145-40E7-97EF-E5A2106C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8A9FEB4-C54D-4E18-81AD-0AB56B2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FA0E720-AF4C-4228-BF37-499C3AC2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F8B250E-2E56-41ED-B113-3A0D7E76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9AFA2A7-572D-487B-96A8-5065E8607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13BB422-C7CB-4C94-B4FA-0C86CE39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0239C1-9976-4D95-83FA-02DC176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1FC229-1251-4D81-9A00-65A3E8D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BE6B97B-7E13-4EB3-80E4-D5611BDE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6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5BBF9E-E8FD-4C68-863F-DA27570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AF62E4-FB96-4D06-B19F-64F93257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86B1AC9-BCFA-4190-BD94-D8C52B9F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07B5334-8362-4857-B3E7-B27A6FB7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D236BB0-9B4C-4800-B5B9-93A5C90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9A2F221-1747-4DD8-BDDE-5BEF4880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AF252BE-1F2D-4E68-8E76-6EA152E3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1B76A9D-C743-446E-AC52-134088D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D69D491-87EF-4706-8436-7834A1D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A385B8-B2B9-4363-9C84-367008F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6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642259-6C8D-4395-9D30-0119D4F9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ACC3B6-4C1D-48D1-A3AF-01F0BB18F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0C2680D-4F77-4663-95C4-B4A6491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9AF3647-B853-4315-A3A9-CF615A51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96CA2E0-076A-4067-BAEB-19D7110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187C479-7BCD-4F6A-B6F6-301DFBCE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76F00E-4D4E-4219-8A11-1CF0F72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4C71518-F104-4D1B-B069-A0E64EB0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9B9C2DD-F2DC-4966-83F5-1B2376568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ABF41EF-00CB-4CBA-931A-751835581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14C7231-080A-48BD-9C82-16CBF46BD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54F2242-2CDF-4E0C-85CA-05BB4C63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92916EE-C54C-42E5-8E11-2AB0CACE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6E45F42-5DBD-496D-B68A-EB7EAE8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52D186-60E9-49DA-826D-E5981D1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CF7AC03-BBDD-466E-B311-76766939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C98F8BE-A1C5-4A9B-B04F-9CE0AB1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EC0E8F-FB55-4B82-ABA9-8A7D1B4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CF9CEF-6E5A-489C-83FB-4ACCC14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D3E4D46-1A19-45ED-9EFE-D6658FF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7B230F3-4305-4414-A31F-6CEFA1EF6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E425B4E-0129-47E1-A09A-9662787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4AF18C0-75CA-4DEC-8551-C48B05A0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11D347-0FBA-426F-AAA2-8C20F521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3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6F3B403-D990-4658-B720-C7E23DA8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4F03923-47CA-4DC1-B7DA-AB0D1E0C6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C220FA6-14CF-4428-9981-DCD47220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71998C3-94B2-42F4-9858-3E5424D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0D139B5-8A0F-4D58-9958-B8FE356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8BC64F8-AC6D-4329-B3C4-0B59A5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466F0AB-58DB-4B7B-8CAE-A585890B0A68}"/>
              </a:ext>
            </a:extLst>
          </p:cNvPr>
          <p:cNvSpPr/>
          <p:nvPr/>
        </p:nvSpPr>
        <p:spPr>
          <a:xfrm>
            <a:off x="4050792" y="1797828"/>
            <a:ext cx="50932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ko-KR" altLang="en-US" sz="3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위험에 처한 </a:t>
            </a:r>
            <a:br>
              <a:rPr lang="ko-KR" altLang="en-US" sz="3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4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동식물 구하기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577E27F-926D-48DC-894C-8A70D91403E8}"/>
              </a:ext>
            </a:extLst>
          </p:cNvPr>
          <p:cNvSpPr/>
          <p:nvPr/>
        </p:nvSpPr>
        <p:spPr>
          <a:xfrm>
            <a:off x="4178808" y="3244378"/>
            <a:ext cx="3246120" cy="530060"/>
          </a:xfrm>
          <a:prstGeom prst="rect">
            <a:avLst/>
          </a:prstGeom>
          <a:solidFill>
            <a:srgbClr val="4D6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18000" rtlCol="0" anchor="ctr"/>
          <a:lstStyle/>
          <a:p>
            <a:pPr algn="ctr"/>
            <a:r>
              <a:rPr lang="ko-KR" altLang="en-US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기후변화로 인해 고통 받는 생물들을 위해서 무엇을 해야 하는지 찾아보고 발표하기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AEE5D1CD-E8B4-4838-BC91-50169853C4D4}"/>
              </a:ext>
            </a:extLst>
          </p:cNvPr>
          <p:cNvGrpSpPr/>
          <p:nvPr/>
        </p:nvGrpSpPr>
        <p:grpSpPr>
          <a:xfrm>
            <a:off x="4152753" y="1379429"/>
            <a:ext cx="1819437" cy="406802"/>
            <a:chOff x="3220230" y="636662"/>
            <a:chExt cx="947402" cy="406802"/>
          </a:xfrm>
        </p:grpSpPr>
        <p:sp>
          <p:nvSpPr>
            <p:cNvPr id="18" name="모서리가 둥근 직사각형 91">
              <a:extLst>
                <a:ext uri="{FF2B5EF4-FFF2-40B4-BE49-F238E27FC236}">
                  <a16:creationId xmlns="" xmlns:a16="http://schemas.microsoft.com/office/drawing/2014/main" id="{17300D36-EC75-43D4-B6DE-D41E5422915A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D59C19A7-073D-4E96-82FC-3A5E6E80AB22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3-2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844F1AA-1916-4F9F-8E18-C88438924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5" b="3950"/>
          <a:stretch/>
        </p:blipFill>
        <p:spPr>
          <a:xfrm>
            <a:off x="0" y="3730199"/>
            <a:ext cx="9144000" cy="27241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D98883B8-2D01-447F-BF1A-9212BE362293}"/>
              </a:ext>
            </a:extLst>
          </p:cNvPr>
          <p:cNvGrpSpPr/>
          <p:nvPr/>
        </p:nvGrpSpPr>
        <p:grpSpPr>
          <a:xfrm>
            <a:off x="358775" y="1247386"/>
            <a:ext cx="8426450" cy="1292614"/>
            <a:chOff x="358775" y="1247386"/>
            <a:chExt cx="8426450" cy="1292614"/>
          </a:xfrm>
        </p:grpSpPr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2B16B62D-9089-4492-A1C9-E18A627E1E85}"/>
                </a:ext>
              </a:extLst>
            </p:cNvPr>
            <p:cNvGrpSpPr/>
            <p:nvPr/>
          </p:nvGrpSpPr>
          <p:grpSpPr>
            <a:xfrm>
              <a:off x="358775" y="1247386"/>
              <a:ext cx="8426450" cy="1292614"/>
              <a:chOff x="673534" y="1247386"/>
              <a:chExt cx="8426450" cy="129261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="" xmlns:a16="http://schemas.microsoft.com/office/drawing/2014/main" id="{34F2F88E-9273-4DBE-B9A5-E93F9CC0FB5F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292614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화살표: 오각형 7">
                <a:extLst>
                  <a:ext uri="{FF2B5EF4-FFF2-40B4-BE49-F238E27FC236}">
                    <a16:creationId xmlns="" xmlns:a16="http://schemas.microsoft.com/office/drawing/2014/main" id="{114B0DC7-B2D1-46A6-B3FB-9A623A68E0FE}"/>
                  </a:ext>
                </a:extLst>
              </p:cNvPr>
              <p:cNvSpPr/>
              <p:nvPr/>
            </p:nvSpPr>
            <p:spPr>
              <a:xfrm>
                <a:off x="673534" y="1485900"/>
                <a:ext cx="862658" cy="771427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3200" spc="-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  <a:endParaRPr lang="ko-KR" altLang="en-US" sz="32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D6FCB87A-E390-4B1E-BAAB-8EA33A387052}"/>
                </a:ext>
              </a:extLst>
            </p:cNvPr>
            <p:cNvSpPr/>
            <p:nvPr/>
          </p:nvSpPr>
          <p:spPr>
            <a:xfrm>
              <a:off x="1213434" y="1593394"/>
              <a:ext cx="66912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나무</a:t>
              </a:r>
              <a:r>
                <a: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면 </a:t>
              </a:r>
              <a:r>
                <a: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다양한 색</a:t>
              </a:r>
              <a:r>
                <a: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으로 잎을 표현합니다</a:t>
              </a:r>
              <a:r>
                <a:rPr lang="en-US" altLang="ko-KR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C3D1D40-10E5-4C28-9482-BEC8882BA9C5}"/>
              </a:ext>
            </a:extLst>
          </p:cNvPr>
          <p:cNvGrpSpPr/>
          <p:nvPr/>
        </p:nvGrpSpPr>
        <p:grpSpPr>
          <a:xfrm>
            <a:off x="358775" y="2966458"/>
            <a:ext cx="8426450" cy="1542042"/>
            <a:chOff x="358775" y="2966458"/>
            <a:chExt cx="8426450" cy="1542042"/>
          </a:xfrm>
        </p:grpSpPr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78BEF6FF-8CB8-4BAB-8C6E-A28486649912}"/>
                </a:ext>
              </a:extLst>
            </p:cNvPr>
            <p:cNvGrpSpPr/>
            <p:nvPr/>
          </p:nvGrpSpPr>
          <p:grpSpPr>
            <a:xfrm>
              <a:off x="358775" y="2966458"/>
              <a:ext cx="8426450" cy="1542042"/>
              <a:chOff x="673534" y="1247386"/>
              <a:chExt cx="8426450" cy="1542042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="" xmlns:a16="http://schemas.microsoft.com/office/drawing/2014/main" id="{8C2B5290-C4C8-4FF5-A6D9-88534684AB7A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542042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화살표: 오각형 12">
                <a:extLst>
                  <a:ext uri="{FF2B5EF4-FFF2-40B4-BE49-F238E27FC236}">
                    <a16:creationId xmlns="" xmlns:a16="http://schemas.microsoft.com/office/drawing/2014/main" id="{BA25A281-AFE1-4C14-A4CE-76C4AEB9F622}"/>
                  </a:ext>
                </a:extLst>
              </p:cNvPr>
              <p:cNvSpPr/>
              <p:nvPr/>
            </p:nvSpPr>
            <p:spPr>
              <a:xfrm>
                <a:off x="673534" y="1617708"/>
                <a:ext cx="862658" cy="771427"/>
              </a:xfrm>
              <a:prstGeom prst="homePlate">
                <a:avLst/>
              </a:prstGeom>
              <a:solidFill>
                <a:srgbClr val="3B4985"/>
              </a:solidFill>
              <a:ln w="6350">
                <a:noFill/>
              </a:ln>
              <a:effectLst>
                <a:outerShdw dist="25400" dir="5400000" algn="t" rotWithShape="0">
                  <a:srgbClr val="00206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3200" spc="-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ko-KR" altLang="en-US" sz="32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399DF517-C4BD-47ED-86CE-87A2DF4D0A78}"/>
                </a:ext>
              </a:extLst>
            </p:cNvPr>
            <p:cNvSpPr/>
            <p:nvPr/>
          </p:nvSpPr>
          <p:spPr>
            <a:xfrm>
              <a:off x="1213434" y="3195286"/>
              <a:ext cx="740917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판다</a:t>
              </a:r>
              <a:r>
                <a:rPr lang="ko-KR" altLang="en-US" sz="3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이거나</a:t>
              </a:r>
              <a:r>
                <a: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호랑이</a:t>
              </a:r>
              <a:r>
                <a: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라면 미리 자리를 정하여 </a:t>
              </a:r>
              <a:r>
                <a:rPr lang="ko-KR" altLang="en-US" sz="32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포스트잇</a:t>
              </a:r>
              <a:r>
                <a: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색깔을 정하고 붙여봅시다</a:t>
              </a:r>
              <a:r>
                <a:rPr lang="en-US" altLang="ko-KR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C8EEB1C-2B41-4A7F-84A7-299DF0BBA546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포스트잇으로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동･식물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만들고 공유하기</a:t>
            </a:r>
          </a:p>
        </p:txBody>
      </p:sp>
    </p:spTree>
    <p:extLst>
      <p:ext uri="{BB962C8B-B14F-4D97-AF65-F5344CB8AC3E}">
        <p14:creationId xmlns:p14="http://schemas.microsoft.com/office/powerpoint/2010/main" val="416178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7203790" cy="1402179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기후변화가 생물들에게 어떤 영향을 주는지 알 수 있다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기후변화로 인해 고통 받는 생물들을 위해서 무엇을 해야 하는지 찾아보고 발표할 수 있다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C8D92CB-FA31-4E9F-919F-A69E379455B6}"/>
              </a:ext>
            </a:extLst>
          </p:cNvPr>
          <p:cNvSpPr txBox="1"/>
          <p:nvPr/>
        </p:nvSpPr>
        <p:spPr>
          <a:xfrm>
            <a:off x="-3238298" y="2274010"/>
            <a:ext cx="4042970" cy="400110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endParaRPr lang="en-US" altLang="ko-KR" sz="20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2E56E53-2AFB-4D91-BA89-7A3DAA3969B6}"/>
              </a:ext>
            </a:extLst>
          </p:cNvPr>
          <p:cNvSpPr txBox="1"/>
          <p:nvPr/>
        </p:nvSpPr>
        <p:spPr>
          <a:xfrm>
            <a:off x="-3238298" y="3218688"/>
            <a:ext cx="3933242" cy="400110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endParaRPr lang="en-US" altLang="ko-KR" sz="20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38568" y="4200614"/>
            <a:ext cx="6627475" cy="2404582"/>
            <a:chOff x="1338568" y="4200614"/>
            <a:chExt cx="6627475" cy="2404582"/>
          </a:xfrm>
        </p:grpSpPr>
        <p:sp>
          <p:nvSpPr>
            <p:cNvPr id="10" name="사각형: 둥근 모서리 22">
              <a:extLst>
                <a:ext uri="{FF2B5EF4-FFF2-40B4-BE49-F238E27FC236}">
                  <a16:creationId xmlns:a16="http://schemas.microsoft.com/office/drawing/2014/main" xmlns="" id="{E00E5ED3-7454-4F22-AB73-FFB9D4A47993}"/>
                </a:ext>
              </a:extLst>
            </p:cNvPr>
            <p:cNvSpPr/>
            <p:nvPr/>
          </p:nvSpPr>
          <p:spPr>
            <a:xfrm flipH="1">
              <a:off x="1338568" y="4200614"/>
              <a:ext cx="5053994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1493583" y="5181371"/>
              <a:ext cx="786776" cy="461665"/>
              <a:chOff x="1493583" y="4925993"/>
              <a:chExt cx="786776" cy="46166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25993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422245" y="4326841"/>
              <a:ext cx="5427908" cy="58477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‘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매일 물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 리터를 야생에 뿌린 놀라운 결과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</a:p>
            <a:p>
              <a:pPr>
                <a:buClr>
                  <a:srgbClr val="BFD8D5"/>
                </a:buClr>
              </a:pP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영상 보며 이야기하기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454759" y="5118344"/>
              <a:ext cx="5427908" cy="58477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기후변화와 생물 카드 완성하기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우리가 할 수 있는 활동 </a:t>
              </a:r>
              <a:r>
                <a:rPr lang="ko-KR" altLang="en-US" sz="1600" dirty="0" err="1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포스트잇에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적어 보기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538135" y="6017038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err="1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포스트잇으로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동식물 만들고 공유하기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매일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리터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야생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뿌린 놀라운 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AAD70C39-3B2B-4E21-9B45-29BF8356BEF0}"/>
              </a:ext>
            </a:extLst>
          </p:cNvPr>
          <p:cNvGrpSpPr/>
          <p:nvPr/>
        </p:nvGrpSpPr>
        <p:grpSpPr>
          <a:xfrm>
            <a:off x="0" y="1078283"/>
            <a:ext cx="9144000" cy="5392534"/>
            <a:chOff x="0" y="1465466"/>
            <a:chExt cx="9144000" cy="5392534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D38D9EF6-E1C1-4430-AA51-A9E980459376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DE4FE77D-3202-47EF-B256-B1C0689EE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1DD82DBC-4DAA-4609-BD99-92CC717A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24" name="그림 23" descr="컴퓨터, 전자기기, 모니터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918C8201-FC30-4E5B-956D-BD625216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F489889-C327-43FA-8605-D93839C8F559}"/>
              </a:ext>
            </a:extLst>
          </p:cNvPr>
          <p:cNvSpPr txBox="1"/>
          <p:nvPr/>
        </p:nvSpPr>
        <p:spPr>
          <a:xfrm>
            <a:off x="2933700" y="6239985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https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://www.ytn.co.kr/_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ln/0134_201310020957417118]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_x344967904">
            <a:extLst>
              <a:ext uri="{FF2B5EF4-FFF2-40B4-BE49-F238E27FC236}">
                <a16:creationId xmlns="" xmlns:a16="http://schemas.microsoft.com/office/drawing/2014/main" id="{5915690B-664C-4C1F-A54C-C42ACB1A0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" b="14344"/>
          <a:stretch/>
        </p:blipFill>
        <p:spPr bwMode="auto">
          <a:xfrm>
            <a:off x="2805485" y="1318211"/>
            <a:ext cx="5346979" cy="31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84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영상을 보고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새롭게 알게 된 사실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있다면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35026CB3-0CF3-4A50-83B8-69E4D014E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5" b="3950"/>
          <a:stretch/>
        </p:blipFill>
        <p:spPr>
          <a:xfrm>
            <a:off x="0" y="3730193"/>
            <a:ext cx="9144000" cy="2724150"/>
          </a:xfrm>
          <a:prstGeom prst="rect">
            <a:avLst/>
          </a:prstGeom>
        </p:spPr>
      </p:pic>
      <p:sp>
        <p:nvSpPr>
          <p:cNvPr id="29" name="화살표: 오각형 28">
            <a:extLst>
              <a:ext uri="{FF2B5EF4-FFF2-40B4-BE49-F238E27FC236}">
                <a16:creationId xmlns="" xmlns:a16="http://schemas.microsoft.com/office/drawing/2014/main" id="{767996F1-A3E6-49C2-8B7C-0DDD4369925D}"/>
              </a:ext>
            </a:extLst>
          </p:cNvPr>
          <p:cNvSpPr/>
          <p:nvPr/>
        </p:nvSpPr>
        <p:spPr>
          <a:xfrm>
            <a:off x="399965" y="3652385"/>
            <a:ext cx="862658" cy="560653"/>
          </a:xfrm>
          <a:prstGeom prst="homePlate">
            <a:avLst/>
          </a:prstGeom>
          <a:solidFill>
            <a:srgbClr val="3B4985"/>
          </a:solidFill>
          <a:ln w="6350">
            <a:noFill/>
          </a:ln>
          <a:effectLst>
            <a:outerShdw dist="25400" dir="5400000" algn="t" rotWithShape="0">
              <a:srgbClr val="00206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/>
          <a:lstStyle/>
          <a:p>
            <a:pPr>
              <a:lnSpc>
                <a:spcPct val="130000"/>
              </a:lnSpc>
            </a:pPr>
            <a:r>
              <a:rPr lang="en-US" altLang="ko-KR" sz="26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26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EC201965-F673-4DB9-939F-3670F4E379D1}"/>
              </a:ext>
            </a:extLst>
          </p:cNvPr>
          <p:cNvGrpSpPr/>
          <p:nvPr/>
        </p:nvGrpSpPr>
        <p:grpSpPr>
          <a:xfrm>
            <a:off x="358775" y="1247386"/>
            <a:ext cx="8426450" cy="1292614"/>
            <a:chOff x="358775" y="1247386"/>
            <a:chExt cx="8426450" cy="1292614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23448B1D-EA37-4784-8574-7FA4FC66A568}"/>
                </a:ext>
              </a:extLst>
            </p:cNvPr>
            <p:cNvGrpSpPr/>
            <p:nvPr/>
          </p:nvGrpSpPr>
          <p:grpSpPr>
            <a:xfrm>
              <a:off x="358775" y="1247386"/>
              <a:ext cx="8426450" cy="1292614"/>
              <a:chOff x="673534" y="1247386"/>
              <a:chExt cx="8426450" cy="1292614"/>
            </a:xfrm>
          </p:grpSpPr>
          <p:sp>
            <p:nvSpPr>
              <p:cNvPr id="23" name="사각형: 둥근 모서리 7">
                <a:extLst>
                  <a:ext uri="{FF2B5EF4-FFF2-40B4-BE49-F238E27FC236}">
                    <a16:creationId xmlns="" xmlns:a16="http://schemas.microsoft.com/office/drawing/2014/main" id="{120BED16-EF50-4E4A-98CC-0EC311FF3833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292614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600"/>
              </a:p>
            </p:txBody>
          </p:sp>
          <p:sp>
            <p:nvSpPr>
              <p:cNvPr id="24" name="화살표: 오각형 8">
                <a:extLst>
                  <a:ext uri="{FF2B5EF4-FFF2-40B4-BE49-F238E27FC236}">
                    <a16:creationId xmlns="" xmlns:a16="http://schemas.microsoft.com/office/drawing/2014/main" id="{441E491B-BF1B-4662-B529-D25A05FA2C87}"/>
                  </a:ext>
                </a:extLst>
              </p:cNvPr>
              <p:cNvSpPr/>
              <p:nvPr/>
            </p:nvSpPr>
            <p:spPr>
              <a:xfrm>
                <a:off x="673534" y="1485900"/>
                <a:ext cx="862658" cy="771427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600" spc="-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  <a:endParaRPr lang="ko-KR" altLang="en-US"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1260CC68-B435-4962-BE97-3574A1B0975A}"/>
                </a:ext>
              </a:extLst>
            </p:cNvPr>
            <p:cNvSpPr/>
            <p:nvPr/>
          </p:nvSpPr>
          <p:spPr>
            <a:xfrm>
              <a:off x="1213434" y="1586646"/>
              <a:ext cx="492375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패트릭은</a:t>
              </a:r>
              <a:r>
                <a:rPr lang="en-US" altLang="ko-KR" sz="3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3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어떤 일</a:t>
              </a:r>
              <a:r>
                <a:rPr lang="ko-KR" altLang="en-US" sz="3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했나요</a:t>
              </a:r>
              <a:r>
                <a:rPr lang="en-US" altLang="ko-KR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DBD69DDC-8422-4606-9567-FB536A927297}"/>
              </a:ext>
            </a:extLst>
          </p:cNvPr>
          <p:cNvGrpSpPr/>
          <p:nvPr/>
        </p:nvGrpSpPr>
        <p:grpSpPr>
          <a:xfrm>
            <a:off x="358775" y="2966458"/>
            <a:ext cx="8426450" cy="1796042"/>
            <a:chOff x="358775" y="2966458"/>
            <a:chExt cx="8426450" cy="1796042"/>
          </a:xfrm>
        </p:grpSpPr>
        <p:grpSp>
          <p:nvGrpSpPr>
            <p:cNvPr id="31" name="그룹 30">
              <a:extLst>
                <a:ext uri="{FF2B5EF4-FFF2-40B4-BE49-F238E27FC236}">
                  <a16:creationId xmlns="" xmlns:a16="http://schemas.microsoft.com/office/drawing/2014/main" id="{96E609B5-1DC6-4E92-8221-F84D2F30DAFB}"/>
                </a:ext>
              </a:extLst>
            </p:cNvPr>
            <p:cNvGrpSpPr/>
            <p:nvPr/>
          </p:nvGrpSpPr>
          <p:grpSpPr>
            <a:xfrm>
              <a:off x="358775" y="2966458"/>
              <a:ext cx="8426450" cy="1796042"/>
              <a:chOff x="673534" y="1247386"/>
              <a:chExt cx="8426450" cy="1796042"/>
            </a:xfrm>
          </p:grpSpPr>
          <p:sp>
            <p:nvSpPr>
              <p:cNvPr id="33" name="사각형: 둥근 모서리 12">
                <a:extLst>
                  <a:ext uri="{FF2B5EF4-FFF2-40B4-BE49-F238E27FC236}">
                    <a16:creationId xmlns="" xmlns:a16="http://schemas.microsoft.com/office/drawing/2014/main" id="{E5EB5DD7-ADC4-45CB-9D62-EB27AA151CB0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796042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600"/>
              </a:p>
            </p:txBody>
          </p:sp>
          <p:sp>
            <p:nvSpPr>
              <p:cNvPr id="34" name="화살표: 오각형 13">
                <a:extLst>
                  <a:ext uri="{FF2B5EF4-FFF2-40B4-BE49-F238E27FC236}">
                    <a16:creationId xmlns="" xmlns:a16="http://schemas.microsoft.com/office/drawing/2014/main" id="{A7F7C5F9-5B7C-4F9A-8CF2-60906971A300}"/>
                  </a:ext>
                </a:extLst>
              </p:cNvPr>
              <p:cNvSpPr/>
              <p:nvPr/>
            </p:nvSpPr>
            <p:spPr>
              <a:xfrm>
                <a:off x="673534" y="1749512"/>
                <a:ext cx="862658" cy="771427"/>
              </a:xfrm>
              <a:prstGeom prst="homePlate">
                <a:avLst/>
              </a:prstGeom>
              <a:solidFill>
                <a:srgbClr val="3B4985"/>
              </a:solidFill>
              <a:ln w="6350">
                <a:noFill/>
              </a:ln>
              <a:effectLst>
                <a:outerShdw dist="25400" dir="5400000" algn="t" rotWithShape="0">
                  <a:srgbClr val="00206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600" spc="-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ko-KR" altLang="en-US" sz="26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10C89A5B-B708-4535-B99F-F96399FEBA9C}"/>
                </a:ext>
              </a:extLst>
            </p:cNvPr>
            <p:cNvSpPr/>
            <p:nvPr/>
          </p:nvSpPr>
          <p:spPr>
            <a:xfrm>
              <a:off x="1213434" y="3327094"/>
              <a:ext cx="740917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패트릭이</a:t>
              </a:r>
              <a:r>
                <a:rPr lang="ko-KR" altLang="en-US" sz="3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물을 채워주는 일을 </a:t>
              </a:r>
              <a:r>
                <a:rPr lang="ko-KR" altLang="en-US" sz="3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멈춘다면 </a:t>
              </a:r>
              <a:r>
                <a:rPr lang="ko-KR" altLang="en-US" sz="3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어떻게 될까요</a:t>
              </a:r>
              <a:r>
                <a:rPr lang="en-US" altLang="ko-KR" sz="3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</a:t>
              </a:r>
              <a:endPara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5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생물 카드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완성하기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EA80F639-5C42-4703-9C89-3A6062E07A2C}"/>
              </a:ext>
            </a:extLst>
          </p:cNvPr>
          <p:cNvSpPr/>
          <p:nvPr/>
        </p:nvSpPr>
        <p:spPr>
          <a:xfrm>
            <a:off x="666099" y="1923811"/>
            <a:ext cx="3731492" cy="4361660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3EB127BE-85D8-4DBC-96C6-E6D898612C43}"/>
              </a:ext>
            </a:extLst>
          </p:cNvPr>
          <p:cNvSpPr/>
          <p:nvPr/>
        </p:nvSpPr>
        <p:spPr>
          <a:xfrm>
            <a:off x="4746409" y="1923810"/>
            <a:ext cx="3731492" cy="4358645"/>
          </a:xfrm>
          <a:prstGeom prst="roundRect">
            <a:avLst>
              <a:gd name="adj" fmla="val 335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F4FD5633-AD99-4C7C-97E0-C0A3D18C5CFC}"/>
              </a:ext>
            </a:extLst>
          </p:cNvPr>
          <p:cNvGrpSpPr/>
          <p:nvPr/>
        </p:nvGrpSpPr>
        <p:grpSpPr>
          <a:xfrm>
            <a:off x="666099" y="1247155"/>
            <a:ext cx="3731492" cy="584775"/>
            <a:chOff x="364257" y="1247386"/>
            <a:chExt cx="4512328" cy="58477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="" xmlns:a16="http://schemas.microsoft.com/office/drawing/2014/main" id="{0D570005-901B-45B4-A32B-2D5238C7A98F}"/>
                </a:ext>
              </a:extLst>
            </p:cNvPr>
            <p:cNvSpPr/>
            <p:nvPr/>
          </p:nvSpPr>
          <p:spPr>
            <a:xfrm>
              <a:off x="364257" y="1247386"/>
              <a:ext cx="4512328" cy="584775"/>
            </a:xfrm>
            <a:prstGeom prst="roundRect">
              <a:avLst>
                <a:gd name="adj" fmla="val 34100"/>
              </a:avLst>
            </a:prstGeom>
            <a:gradFill>
              <a:gsLst>
                <a:gs pos="3400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0C40B6FD-0678-404B-81B3-0F84459AB72C}"/>
                </a:ext>
              </a:extLst>
            </p:cNvPr>
            <p:cNvSpPr/>
            <p:nvPr/>
          </p:nvSpPr>
          <p:spPr>
            <a:xfrm>
              <a:off x="372606" y="1339266"/>
              <a:ext cx="4495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호주 </a:t>
              </a: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산불</a:t>
              </a: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서식지를 잃은 코알라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F7333B18-9AF6-45C2-8DC1-7C26BF6E3ED9}"/>
              </a:ext>
            </a:extLst>
          </p:cNvPr>
          <p:cNvGrpSpPr/>
          <p:nvPr/>
        </p:nvGrpSpPr>
        <p:grpSpPr>
          <a:xfrm>
            <a:off x="4746409" y="1247155"/>
            <a:ext cx="3731492" cy="584775"/>
            <a:chOff x="364257" y="1247386"/>
            <a:chExt cx="4512328" cy="584775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="" xmlns:a16="http://schemas.microsoft.com/office/drawing/2014/main" id="{023E90FF-7B0A-4B8F-945F-96408A2858A8}"/>
                </a:ext>
              </a:extLst>
            </p:cNvPr>
            <p:cNvSpPr/>
            <p:nvPr/>
          </p:nvSpPr>
          <p:spPr>
            <a:xfrm>
              <a:off x="364257" y="1247386"/>
              <a:ext cx="4512328" cy="584775"/>
            </a:xfrm>
            <a:prstGeom prst="roundRect">
              <a:avLst>
                <a:gd name="adj" fmla="val 34100"/>
              </a:avLst>
            </a:prstGeom>
            <a:gradFill>
              <a:gsLst>
                <a:gs pos="34000">
                  <a:srgbClr val="F9CFD7"/>
                </a:gs>
                <a:gs pos="70000">
                  <a:srgbClr val="F7BFCA"/>
                </a:gs>
                <a:gs pos="100000">
                  <a:srgbClr val="F39FA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E3ECCC68-1F59-43C0-BEDF-2B4D677933D0}"/>
                </a:ext>
              </a:extLst>
            </p:cNvPr>
            <p:cNvSpPr/>
            <p:nvPr/>
          </p:nvSpPr>
          <p:spPr>
            <a:xfrm>
              <a:off x="719586" y="1307516"/>
              <a:ext cx="38016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하얗게</a:t>
              </a:r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변해가는 산호초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C9EDECB-4209-47C5-A706-46DD94B7B10F}"/>
              </a:ext>
            </a:extLst>
          </p:cNvPr>
          <p:cNvSpPr/>
          <p:nvPr/>
        </p:nvSpPr>
        <p:spPr>
          <a:xfrm>
            <a:off x="731387" y="2014420"/>
            <a:ext cx="34894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이상고온으로 최근 호주에서 들불처럼 확산한 산불이 섬 전체 면적의 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분의 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해당하는 면적에 불이 휩쓸면서 이 지역에 서식하는 코알라의 절반이 사라졌다고 합니다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385964BD-38D3-4C3F-BCB0-EE7CB3CC6E3B}"/>
              </a:ext>
            </a:extLst>
          </p:cNvPr>
          <p:cNvSpPr/>
          <p:nvPr/>
        </p:nvSpPr>
        <p:spPr>
          <a:xfrm>
            <a:off x="4889826" y="2014420"/>
            <a:ext cx="34446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백화현상은 산호초가 높은 해수면 온도에 장기간 노출될 때 보이는 스트레스 반응으로 오래 지속되면 산호가 죽을 수도 있어 산호에게는 굉장히 위험한 증상입니다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1" y="3649362"/>
            <a:ext cx="3566170" cy="24478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26" y="3739978"/>
            <a:ext cx="3444656" cy="2357227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1845276" y="6320721"/>
            <a:ext cx="67188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http://www.hani.co.kr/arti/society/environment/826754.html#csidx6b29c5a507beab0b72e1b0de3ce1a9c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8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10A43337-3EB1-49B3-8308-3FE1AAD7137D}"/>
              </a:ext>
            </a:extLst>
          </p:cNvPr>
          <p:cNvSpPr/>
          <p:nvPr/>
        </p:nvSpPr>
        <p:spPr>
          <a:xfrm>
            <a:off x="666099" y="1923810"/>
            <a:ext cx="3731492" cy="4396911"/>
          </a:xfrm>
          <a:prstGeom prst="roundRect">
            <a:avLst>
              <a:gd name="adj" fmla="val 364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C608FCEB-1205-4FD4-BC38-55D502812248}"/>
              </a:ext>
            </a:extLst>
          </p:cNvPr>
          <p:cNvSpPr/>
          <p:nvPr/>
        </p:nvSpPr>
        <p:spPr>
          <a:xfrm>
            <a:off x="4746409" y="1923810"/>
            <a:ext cx="3731492" cy="4396911"/>
          </a:xfrm>
          <a:prstGeom prst="roundRect">
            <a:avLst>
              <a:gd name="adj" fmla="val 335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E47E9EFD-1211-4AD5-A159-E513821A11BD}"/>
              </a:ext>
            </a:extLst>
          </p:cNvPr>
          <p:cNvGrpSpPr/>
          <p:nvPr/>
        </p:nvGrpSpPr>
        <p:grpSpPr>
          <a:xfrm>
            <a:off x="666099" y="1247155"/>
            <a:ext cx="3731492" cy="584775"/>
            <a:chOff x="364257" y="1247386"/>
            <a:chExt cx="4512328" cy="58477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="" xmlns:a16="http://schemas.microsoft.com/office/drawing/2014/main" id="{F5949F27-3980-4553-8074-C7E7B501D69B}"/>
                </a:ext>
              </a:extLst>
            </p:cNvPr>
            <p:cNvSpPr/>
            <p:nvPr/>
          </p:nvSpPr>
          <p:spPr>
            <a:xfrm>
              <a:off x="364257" y="1247386"/>
              <a:ext cx="4512328" cy="584775"/>
            </a:xfrm>
            <a:prstGeom prst="roundRect">
              <a:avLst>
                <a:gd name="adj" fmla="val 34100"/>
              </a:avLst>
            </a:prstGeom>
            <a:gradFill>
              <a:gsLst>
                <a:gs pos="3400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EDD48771-A531-4E8F-8555-D9B8D044B03D}"/>
                </a:ext>
              </a:extLst>
            </p:cNvPr>
            <p:cNvSpPr/>
            <p:nvPr/>
          </p:nvSpPr>
          <p:spPr>
            <a:xfrm>
              <a:off x="723463" y="1310691"/>
              <a:ext cx="37939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지리산 가문비나무 </a:t>
              </a:r>
              <a:r>
                <a:rPr lang="ko-KR" altLang="en-US" sz="24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고사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F46C8D65-627C-46D8-9C63-9F1F11D6209B}"/>
              </a:ext>
            </a:extLst>
          </p:cNvPr>
          <p:cNvGrpSpPr/>
          <p:nvPr/>
        </p:nvGrpSpPr>
        <p:grpSpPr>
          <a:xfrm>
            <a:off x="4746409" y="1247155"/>
            <a:ext cx="3731492" cy="584775"/>
            <a:chOff x="364257" y="1247386"/>
            <a:chExt cx="4512328" cy="58477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="" xmlns:a16="http://schemas.microsoft.com/office/drawing/2014/main" id="{6D364ADE-D219-419A-8968-25BD1299185F}"/>
                </a:ext>
              </a:extLst>
            </p:cNvPr>
            <p:cNvSpPr/>
            <p:nvPr/>
          </p:nvSpPr>
          <p:spPr>
            <a:xfrm>
              <a:off x="364257" y="1247386"/>
              <a:ext cx="4512328" cy="584775"/>
            </a:xfrm>
            <a:prstGeom prst="roundRect">
              <a:avLst>
                <a:gd name="adj" fmla="val 34100"/>
              </a:avLst>
            </a:prstGeom>
            <a:gradFill>
              <a:gsLst>
                <a:gs pos="34000">
                  <a:srgbClr val="F9CFD7"/>
                </a:gs>
                <a:gs pos="70000">
                  <a:srgbClr val="F7BFCA"/>
                </a:gs>
                <a:gs pos="100000">
                  <a:srgbClr val="F39FA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510B0AE3-CFE4-440E-978E-E55691FA4BCD}"/>
                </a:ext>
              </a:extLst>
            </p:cNvPr>
            <p:cNvSpPr/>
            <p:nvPr/>
          </p:nvSpPr>
          <p:spPr>
            <a:xfrm>
              <a:off x="719586" y="1307516"/>
              <a:ext cx="38016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서식지를 잃어가는 </a:t>
              </a:r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판다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72A8024-0CB9-4682-818F-46E2EA5AE8CB}"/>
              </a:ext>
            </a:extLst>
          </p:cNvPr>
          <p:cNvSpPr/>
          <p:nvPr/>
        </p:nvSpPr>
        <p:spPr>
          <a:xfrm>
            <a:off x="809518" y="2014420"/>
            <a:ext cx="33332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백두대간에 서식하는 희귀식물 가문비나무가 말라 죽고 있습니다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몇해 째 겨울에 눈이 적게 내리고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고온에 수분이 부족해진 탓입니다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 변화가 원인으로 지목됩니다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1D406A1-B258-4FCB-8B6D-69FE7B4C812C}"/>
              </a:ext>
            </a:extLst>
          </p:cNvPr>
          <p:cNvSpPr/>
          <p:nvPr/>
        </p:nvSpPr>
        <p:spPr>
          <a:xfrm>
            <a:off x="4889826" y="2014420"/>
            <a:ext cx="3444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생존에 필요한 영양 뿐 아니라 서식처를 제공하는 대나무 숲이 기후변화로 인해 빠른 속도로 없어지고 있기 때문입니다</a:t>
            </a:r>
            <a:r>
              <a:rPr lang="en-US" altLang="ko-KR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347CE9A-E279-49F7-92AE-BE1BD7E58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r="5776"/>
          <a:stretch/>
        </p:blipFill>
        <p:spPr>
          <a:xfrm>
            <a:off x="842836" y="4052958"/>
            <a:ext cx="1838074" cy="1596905"/>
          </a:xfrm>
          <a:prstGeom prst="rect">
            <a:avLst/>
          </a:prstGeom>
        </p:spPr>
      </p:pic>
      <p:pic>
        <p:nvPicPr>
          <p:cNvPr id="15" name="그림 14" descr="식물, 침엽수, 나무이(가) 표시된 사진&#10;&#10;자동 생성된 설명">
            <a:extLst>
              <a:ext uri="{FF2B5EF4-FFF2-40B4-BE49-F238E27FC236}">
                <a16:creationId xmlns="" xmlns:a16="http://schemas.microsoft.com/office/drawing/2014/main" id="{F0E2DFE2-299F-4CF3-8005-D9F79423BE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45" y="3840221"/>
            <a:ext cx="1684555" cy="20223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3BBD411-BAE1-408C-A76C-7EC46DED6721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생물 카드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완성하기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136" y="3743332"/>
            <a:ext cx="3338394" cy="2320723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1845276" y="6320721"/>
            <a:ext cx="67188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http://www.hani.co.kr/arti/society/environment/826754.html#csidx6b29c5a507beab0b72e1b0de3ce1a9c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09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47854A7-B325-4D2D-BF0A-2DC873E41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5" b="3950"/>
          <a:stretch/>
        </p:blipFill>
        <p:spPr>
          <a:xfrm>
            <a:off x="0" y="3730196"/>
            <a:ext cx="9144000" cy="27241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할 수 있는 활동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포스트잇에 적어보기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EC201965-F673-4DB9-939F-3670F4E379D1}"/>
              </a:ext>
            </a:extLst>
          </p:cNvPr>
          <p:cNvGrpSpPr/>
          <p:nvPr/>
        </p:nvGrpSpPr>
        <p:grpSpPr>
          <a:xfrm>
            <a:off x="358775" y="1247386"/>
            <a:ext cx="8426450" cy="1292614"/>
            <a:chOff x="358775" y="1247386"/>
            <a:chExt cx="8426450" cy="1292614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23448B1D-EA37-4784-8574-7FA4FC66A568}"/>
                </a:ext>
              </a:extLst>
            </p:cNvPr>
            <p:cNvGrpSpPr/>
            <p:nvPr/>
          </p:nvGrpSpPr>
          <p:grpSpPr>
            <a:xfrm>
              <a:off x="358775" y="1247386"/>
              <a:ext cx="8426450" cy="1292614"/>
              <a:chOff x="673534" y="1247386"/>
              <a:chExt cx="8426450" cy="129261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="" xmlns:a16="http://schemas.microsoft.com/office/drawing/2014/main" id="{120BED16-EF50-4E4A-98CC-0EC311FF3833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292614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600"/>
              </a:p>
            </p:txBody>
          </p:sp>
          <p:sp>
            <p:nvSpPr>
              <p:cNvPr id="9" name="화살표: 오각형 8">
                <a:extLst>
                  <a:ext uri="{FF2B5EF4-FFF2-40B4-BE49-F238E27FC236}">
                    <a16:creationId xmlns="" xmlns:a16="http://schemas.microsoft.com/office/drawing/2014/main" id="{441E491B-BF1B-4662-B529-D25A05FA2C87}"/>
                  </a:ext>
                </a:extLst>
              </p:cNvPr>
              <p:cNvSpPr/>
              <p:nvPr/>
            </p:nvSpPr>
            <p:spPr>
              <a:xfrm>
                <a:off x="673534" y="1485900"/>
                <a:ext cx="862658" cy="771427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600" spc="-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  <a:endParaRPr lang="ko-KR" altLang="en-US"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1260CC68-B435-4962-BE97-3574A1B0975A}"/>
                </a:ext>
              </a:extLst>
            </p:cNvPr>
            <p:cNvSpPr/>
            <p:nvPr/>
          </p:nvSpPr>
          <p:spPr>
            <a:xfrm>
              <a:off x="1188720" y="1454386"/>
              <a:ext cx="566853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기후변화</a:t>
              </a:r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인해 동식물들은</a:t>
              </a:r>
              <a:r>
                <a:rPr lang="en-US" altLang="ko-KR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어떤 </a:t>
              </a:r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위험</a:t>
              </a:r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</a:t>
              </a:r>
              <a:endParaRPr lang="en-US" altLang="ko-KR" sz="2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처해 있나요</a:t>
              </a:r>
              <a:r>
                <a:rPr lang="en-US" altLang="ko-KR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BD69DDC-8422-4606-9567-FB536A927297}"/>
              </a:ext>
            </a:extLst>
          </p:cNvPr>
          <p:cNvGrpSpPr/>
          <p:nvPr/>
        </p:nvGrpSpPr>
        <p:grpSpPr>
          <a:xfrm>
            <a:off x="358775" y="2966458"/>
            <a:ext cx="8426450" cy="1796042"/>
            <a:chOff x="358775" y="2966458"/>
            <a:chExt cx="8426450" cy="1796042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96E609B5-1DC6-4E92-8221-F84D2F30DAFB}"/>
                </a:ext>
              </a:extLst>
            </p:cNvPr>
            <p:cNvGrpSpPr/>
            <p:nvPr/>
          </p:nvGrpSpPr>
          <p:grpSpPr>
            <a:xfrm>
              <a:off x="358775" y="2966458"/>
              <a:ext cx="8426450" cy="1796042"/>
              <a:chOff x="673534" y="1247386"/>
              <a:chExt cx="8426450" cy="1796042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E5EB5DD7-ADC4-45CB-9D62-EB27AA151CB0}"/>
                  </a:ext>
                </a:extLst>
              </p:cNvPr>
              <p:cNvSpPr/>
              <p:nvPr/>
            </p:nvSpPr>
            <p:spPr>
              <a:xfrm>
                <a:off x="679016" y="1247386"/>
                <a:ext cx="8420968" cy="1796042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600"/>
              </a:p>
            </p:txBody>
          </p:sp>
          <p:sp>
            <p:nvSpPr>
              <p:cNvPr id="14" name="화살표: 오각형 13">
                <a:extLst>
                  <a:ext uri="{FF2B5EF4-FFF2-40B4-BE49-F238E27FC236}">
                    <a16:creationId xmlns="" xmlns:a16="http://schemas.microsoft.com/office/drawing/2014/main" id="{A7F7C5F9-5B7C-4F9A-8CF2-60906971A300}"/>
                  </a:ext>
                </a:extLst>
              </p:cNvPr>
              <p:cNvSpPr/>
              <p:nvPr/>
            </p:nvSpPr>
            <p:spPr>
              <a:xfrm>
                <a:off x="673534" y="1749512"/>
                <a:ext cx="862658" cy="771427"/>
              </a:xfrm>
              <a:prstGeom prst="homePlate">
                <a:avLst/>
              </a:prstGeom>
              <a:solidFill>
                <a:srgbClr val="3B4985"/>
              </a:solidFill>
              <a:ln w="6350">
                <a:noFill/>
              </a:ln>
              <a:effectLst>
                <a:outerShdw dist="25400" dir="5400000" algn="t" rotWithShape="0">
                  <a:srgbClr val="00206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600" spc="-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ko-KR" altLang="en-US" sz="26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10C89A5B-B708-4535-B99F-F96399FEBA9C}"/>
                </a:ext>
              </a:extLst>
            </p:cNvPr>
            <p:cNvSpPr/>
            <p:nvPr/>
          </p:nvSpPr>
          <p:spPr>
            <a:xfrm>
              <a:off x="1188720" y="3211762"/>
              <a:ext cx="7409179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위의 동물 중에서 </a:t>
              </a:r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하나의 사례</a:t>
              </a:r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골라 </a:t>
              </a:r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동물들이 고통에서 벗어날 수 있도록</a:t>
              </a:r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7678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우리가 할 수 있는 일들</a:t>
              </a:r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</a:t>
              </a:r>
              <a:r>
                <a:rPr lang="ko-KR" altLang="en-US" sz="2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포스트잇에</a:t>
              </a:r>
              <a:r>
                <a:rPr lang="ko-KR" altLang="en-US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적어봅시다</a:t>
              </a:r>
              <a:r>
                <a:rPr lang="en-US" altLang="ko-KR" sz="2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9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포스트잇으로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동･식물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만들고 공유하기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FE30004-CF97-422F-8EA8-A9229368B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5" b="3950"/>
          <a:stretch/>
        </p:blipFill>
        <p:spPr>
          <a:xfrm>
            <a:off x="0" y="3738432"/>
            <a:ext cx="9144000" cy="27241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058B6993-012A-4462-945B-EE1110DB845E}"/>
              </a:ext>
            </a:extLst>
          </p:cNvPr>
          <p:cNvSpPr/>
          <p:nvPr/>
        </p:nvSpPr>
        <p:spPr>
          <a:xfrm>
            <a:off x="364257" y="1206196"/>
            <a:ext cx="8420968" cy="1021570"/>
          </a:xfrm>
          <a:prstGeom prst="roundRect">
            <a:avLst>
              <a:gd name="adj" fmla="val 1292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1E087D3-C44C-4F55-9CEF-4C4C0060C7F2}"/>
              </a:ext>
            </a:extLst>
          </p:cNvPr>
          <p:cNvSpPr/>
          <p:nvPr/>
        </p:nvSpPr>
        <p:spPr>
          <a:xfrm>
            <a:off x="718186" y="1266891"/>
            <a:ext cx="77076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‘우리가 할 수 있는 활동 </a:t>
            </a:r>
            <a:r>
              <a:rPr lang="ko-KR" altLang="en-US" sz="2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포스트잇에</a:t>
            </a:r>
            <a:r>
              <a:rPr lang="ko-KR" altLang="en-US" sz="2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적어보기’</a:t>
            </a:r>
            <a:endParaRPr lang="en-US" altLang="ko-KR" sz="2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활동에서 적은 </a:t>
            </a:r>
            <a:r>
              <a:rPr lang="ko-KR" altLang="en-US" sz="2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포스트잇</a:t>
            </a:r>
            <a:r>
              <a:rPr lang="ko-KR" altLang="en-US" sz="2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2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모아 봅시다</a:t>
            </a:r>
            <a:r>
              <a:rPr lang="en-US" altLang="ko-KR" sz="2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4E2DD545-B61C-40F4-BE9C-D8592F43B1BD}"/>
              </a:ext>
            </a:extLst>
          </p:cNvPr>
          <p:cNvGrpSpPr/>
          <p:nvPr/>
        </p:nvGrpSpPr>
        <p:grpSpPr>
          <a:xfrm>
            <a:off x="922638" y="2281194"/>
            <a:ext cx="6581575" cy="1351965"/>
            <a:chOff x="717796" y="3186116"/>
            <a:chExt cx="7708408" cy="2731014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CF952688-8482-4C3A-A117-A0C650253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796" y="3186116"/>
              <a:ext cx="7708408" cy="273101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6FD77347-9289-4D5F-A8A7-6F899147E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59" t="35529" r="81" b="53404"/>
            <a:stretch/>
          </p:blipFill>
          <p:spPr>
            <a:xfrm rot="20514736">
              <a:off x="1663493" y="3308709"/>
              <a:ext cx="1276637" cy="48384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C10E3C02-172A-4D26-AB60-369FC3CE2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37" t="52183" r="52103" b="36750"/>
            <a:stretch/>
          </p:blipFill>
          <p:spPr>
            <a:xfrm rot="21418265">
              <a:off x="4077001" y="3308709"/>
              <a:ext cx="1276637" cy="4838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C922BB92-9129-44B0-943A-2F035296A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84" t="70203" r="78324" b="18730"/>
            <a:stretch/>
          </p:blipFill>
          <p:spPr>
            <a:xfrm rot="1868561">
              <a:off x="6629192" y="3308710"/>
              <a:ext cx="1276637" cy="48384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F10F6BF-1B1F-4285-BE4A-4894211DA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553" y="2541555"/>
            <a:ext cx="5925219" cy="6688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29394">
            <a:off x="1522354" y="3854195"/>
            <a:ext cx="2695453" cy="20536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39924">
            <a:off x="4447299" y="3868015"/>
            <a:ext cx="2846884" cy="20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1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포스트잇으로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동･식물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만들고 공유하기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F6DC5C6E-6911-4155-BC43-0B63BA80F393}"/>
              </a:ext>
            </a:extLst>
          </p:cNvPr>
          <p:cNvSpPr/>
          <p:nvPr/>
        </p:nvSpPr>
        <p:spPr>
          <a:xfrm>
            <a:off x="930876" y="1186249"/>
            <a:ext cx="7306962" cy="5074508"/>
          </a:xfrm>
          <a:prstGeom prst="roundRect">
            <a:avLst>
              <a:gd name="adj" fmla="val 55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76" y="1361445"/>
            <a:ext cx="7306961" cy="46156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04BF61F-046D-4849-AAF5-293EC4A55A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8" b="89972" l="8650" r="92932">
                        <a14:foregroundMark x1="49473" y1="11969" x2="49473" y2="14840"/>
                        <a14:foregroundMark x1="85127" y1="21431" x2="84335" y2="21998"/>
                        <a14:foregroundMark x1="78006" y1="25475" x2="76108" y2="26041"/>
                        <a14:foregroundMark x1="86234" y1="46138" x2="92985" y2="45855"/>
                        <a14:foregroundMark x1="76477" y1="65710" x2="77215" y2="66559"/>
                        <a14:foregroundMark x1="82489" y1="71169" x2="82489" y2="71169"/>
                        <a14:foregroundMark x1="23259" y1="67408" x2="21783" y2="68581"/>
                        <a14:foregroundMark x1="16878" y1="71735" x2="14662" y2="72584"/>
                        <a14:foregroundMark x1="8650" y1="45855" x2="15770" y2="46745"/>
                        <a14:foregroundMark x1="15401" y1="21148" x2="17247" y2="22604"/>
                        <a14:foregroundMark x1="21783" y1="28063" x2="22890" y2="2862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838225"/>
            <a:ext cx="1022461" cy="1333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1969358" y="5970413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https://blog.naver.com/ejongcokr/220132229780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71127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2247</TotalTime>
  <Words>347</Words>
  <Application>Microsoft Office PowerPoint</Application>
  <PresentationFormat>화면 슬라이드 쇼(4:3)</PresentationFormat>
  <Paragraphs>52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Calibri Light</vt:lpstr>
      <vt:lpstr>Wingdings</vt:lpstr>
      <vt:lpstr>Arial</vt:lpstr>
      <vt:lpstr>나눔스퀘어 Bold</vt:lpstr>
      <vt:lpstr>맑은 고딕</vt:lpstr>
      <vt:lpstr>나눔스퀘어 ExtraBold</vt:lpstr>
      <vt:lpstr>Calibri</vt:lpstr>
      <vt:lpstr>KoPub돋움체 Medium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423</cp:revision>
  <dcterms:created xsi:type="dcterms:W3CDTF">2020-10-16T02:52:24Z</dcterms:created>
  <dcterms:modified xsi:type="dcterms:W3CDTF">2021-03-31T07:37:44Z</dcterms:modified>
</cp:coreProperties>
</file>